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8" r:id="rId9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38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jpe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0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21.02.2022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</a:t>
            </a:r>
            <a:r>
              <a:rPr lang="de-DE" dirty="0" err="1"/>
              <a:t>Qgis</a:t>
            </a:r>
            <a:br>
              <a:rPr lang="de-DE" dirty="0"/>
            </a:br>
            <a:r>
              <a:rPr lang="de-DE" i="1" dirty="0"/>
              <a:t>Workshop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(1) Einführung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8" name="Group 378">
            <a:extLst>
              <a:ext uri="{FF2B5EF4-FFF2-40B4-BE49-F238E27FC236}">
                <a16:creationId xmlns:a16="http://schemas.microsoft.com/office/drawing/2014/main" id="{EACAE4ED-438D-4228-8131-7AB0B9E09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741564"/>
              </p:ext>
            </p:extLst>
          </p:nvPr>
        </p:nvGraphicFramePr>
        <p:xfrm>
          <a:off x="609600" y="1180881"/>
          <a:ext cx="6112924" cy="4975860"/>
        </p:xfrm>
        <a:graphic>
          <a:graphicData uri="http://schemas.openxmlformats.org/drawingml/2006/table">
            <a:tbl>
              <a:tblPr/>
              <a:tblGrid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Einführung: Was sind Karten ?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	Projektionen, Verzerrungen, Geodäsie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50" kern="1200" dirty="0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(3)	Project World </a:t>
                      </a:r>
                      <a:r>
                        <a:rPr lang="de-DE" sz="1150" kern="1200" dirty="0" err="1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r>
                        <a:rPr lang="de-DE" sz="1150" kern="1200" dirty="0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: Datenmanagement, </a:t>
                      </a:r>
                      <a:r>
                        <a:rPr lang="de-DE" sz="1150" kern="1200" dirty="0" err="1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Datenaquise</a:t>
                      </a:r>
                      <a:r>
                        <a:rPr lang="de-DE" sz="1150" kern="1200" dirty="0">
                          <a:solidFill>
                            <a:srgbClr val="003366"/>
                          </a:solidFill>
                          <a:latin typeface="+mn-lt"/>
                          <a:ea typeface="+mn-ea"/>
                          <a:cs typeface="+mn-cs"/>
                        </a:rPr>
                        <a:t>, Verarbeitung von Vector- und Rasterdaten, Druck Layout.</a:t>
                      </a: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(1) Einführung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7188E7-2865-4681-82A9-7B71C5D76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665" y="1277940"/>
            <a:ext cx="4290670" cy="4983996"/>
          </a:xfrm>
          <a:prstGeom prst="rect">
            <a:avLst/>
          </a:prstGeom>
        </p:spPr>
      </p:pic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What</a:t>
            </a:r>
            <a:r>
              <a:rPr lang="de-DE" b="1" dirty="0">
                <a:solidFill>
                  <a:srgbClr val="C00000"/>
                </a:solidFill>
              </a:rPr>
              <a:t> do </a:t>
            </a:r>
            <a:r>
              <a:rPr lang="de-DE" b="1" dirty="0" err="1">
                <a:solidFill>
                  <a:srgbClr val="C00000"/>
                </a:solidFill>
              </a:rPr>
              <a:t>you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see</a:t>
            </a:r>
            <a:r>
              <a:rPr lang="de-DE" b="1" dirty="0">
                <a:solidFill>
                  <a:srgbClr val="C00000"/>
                </a:solidFill>
              </a:rPr>
              <a:t>?</a:t>
            </a:r>
            <a:endParaRPr lang="de-D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385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(1) Einführung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Was ist eine Karte?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BECA911B-A302-4DAC-8FBF-1BE6F5B1D8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Eine </a:t>
            </a:r>
            <a:r>
              <a:rPr lang="de-DE" b="1" dirty="0">
                <a:solidFill>
                  <a:srgbClr val="003366"/>
                </a:solidFill>
              </a:rPr>
              <a:t>Karte</a:t>
            </a:r>
            <a:r>
              <a:rPr lang="de-DE" dirty="0">
                <a:solidFill>
                  <a:srgbClr val="003366"/>
                </a:solidFill>
              </a:rPr>
              <a:t> ist eine </a:t>
            </a:r>
            <a:r>
              <a:rPr lang="de-DE" b="1" dirty="0">
                <a:solidFill>
                  <a:srgbClr val="003366"/>
                </a:solidFill>
              </a:rPr>
              <a:t>künstliche</a:t>
            </a:r>
            <a:r>
              <a:rPr lang="de-DE" dirty="0">
                <a:solidFill>
                  <a:srgbClr val="003366"/>
                </a:solidFill>
              </a:rPr>
              <a:t> Darstellung der Erdoberfläche, welche nicht die exakte </a:t>
            </a:r>
            <a:r>
              <a:rPr lang="de-DE" b="1" dirty="0">
                <a:solidFill>
                  <a:srgbClr val="003366"/>
                </a:solidFill>
              </a:rPr>
              <a:t>Realität</a:t>
            </a:r>
            <a:r>
              <a:rPr lang="de-DE" dirty="0">
                <a:solidFill>
                  <a:srgbClr val="003366"/>
                </a:solidFill>
              </a:rPr>
              <a:t> abbildet.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8883F460-7684-4D1B-9024-C994D5A6D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8" y="2887298"/>
            <a:ext cx="8507413" cy="944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Eine </a:t>
            </a:r>
            <a:r>
              <a:rPr lang="de-DE" b="1" dirty="0">
                <a:solidFill>
                  <a:srgbClr val="003366"/>
                </a:solidFill>
              </a:rPr>
              <a:t>Karte</a:t>
            </a:r>
            <a:r>
              <a:rPr lang="de-DE" dirty="0">
                <a:solidFill>
                  <a:srgbClr val="003366"/>
                </a:solidFill>
              </a:rPr>
              <a:t> ist ein </a:t>
            </a:r>
            <a:r>
              <a:rPr lang="de-DE" b="1" dirty="0">
                <a:solidFill>
                  <a:srgbClr val="003366"/>
                </a:solidFill>
              </a:rPr>
              <a:t>verkleinertes</a:t>
            </a:r>
            <a:r>
              <a:rPr lang="de-DE" dirty="0">
                <a:solidFill>
                  <a:srgbClr val="003366"/>
                </a:solidFill>
              </a:rPr>
              <a:t>, </a:t>
            </a:r>
            <a:r>
              <a:rPr lang="de-DE" b="1" dirty="0">
                <a:solidFill>
                  <a:srgbClr val="003366"/>
                </a:solidFill>
              </a:rPr>
              <a:t>vereinfachtes</a:t>
            </a:r>
            <a:r>
              <a:rPr lang="de-DE" dirty="0">
                <a:solidFill>
                  <a:srgbClr val="003366"/>
                </a:solidFill>
              </a:rPr>
              <a:t> und </a:t>
            </a:r>
            <a:r>
              <a:rPr lang="de-DE" b="1" dirty="0" err="1">
                <a:solidFill>
                  <a:srgbClr val="003366"/>
                </a:solidFill>
              </a:rPr>
              <a:t>verebnetes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b="1" dirty="0">
                <a:solidFill>
                  <a:srgbClr val="003366"/>
                </a:solidFill>
              </a:rPr>
              <a:t>Abbild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b="1" dirty="0">
                <a:solidFill>
                  <a:srgbClr val="003366"/>
                </a:solidFill>
              </a:rPr>
              <a:t>der Erd-oberfläche</a:t>
            </a:r>
            <a:r>
              <a:rPr lang="de-DE" dirty="0">
                <a:solidFill>
                  <a:srgbClr val="003366"/>
                </a:solidFill>
              </a:rPr>
              <a:t>, ggf. einschließlich </a:t>
            </a:r>
            <a:r>
              <a:rPr lang="de-DE" b="1" dirty="0">
                <a:solidFill>
                  <a:srgbClr val="003366"/>
                </a:solidFill>
              </a:rPr>
              <a:t>mit ihr in Verbindung stehender Sachverhalte</a:t>
            </a:r>
            <a:r>
              <a:rPr lang="de-DE" dirty="0">
                <a:solidFill>
                  <a:srgbClr val="003366"/>
                </a:solidFill>
              </a:rPr>
              <a:t>.</a:t>
            </a:r>
          </a:p>
          <a:p>
            <a:pPr marL="1588">
              <a:spcAft>
                <a:spcPct val="30000"/>
              </a:spcAft>
            </a:pPr>
            <a:r>
              <a:rPr lang="de-DE" sz="1400" dirty="0">
                <a:solidFill>
                  <a:srgbClr val="003366"/>
                </a:solidFill>
              </a:rPr>
              <a:t>(aus Kohlstock 2004, S. 15)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15B5DD23-FEFE-4859-A88F-9F2C33F2D2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9" y="3926474"/>
            <a:ext cx="8507413" cy="936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Eine </a:t>
            </a:r>
            <a:r>
              <a:rPr lang="de-DE" b="1" dirty="0">
                <a:solidFill>
                  <a:srgbClr val="003366"/>
                </a:solidFill>
              </a:rPr>
              <a:t>Karte</a:t>
            </a:r>
            <a:r>
              <a:rPr lang="de-DE" dirty="0">
                <a:solidFill>
                  <a:srgbClr val="003366"/>
                </a:solidFill>
              </a:rPr>
              <a:t> ist ein </a:t>
            </a:r>
            <a:r>
              <a:rPr lang="de-DE" b="1" dirty="0" err="1">
                <a:solidFill>
                  <a:srgbClr val="003366"/>
                </a:solidFill>
              </a:rPr>
              <a:t>verebnetes</a:t>
            </a:r>
            <a:r>
              <a:rPr lang="de-DE" dirty="0">
                <a:solidFill>
                  <a:srgbClr val="003366"/>
                </a:solidFill>
              </a:rPr>
              <a:t>, </a:t>
            </a:r>
            <a:r>
              <a:rPr lang="de-DE" b="1" dirty="0">
                <a:solidFill>
                  <a:srgbClr val="003366"/>
                </a:solidFill>
              </a:rPr>
              <a:t>maßstabgebundenes</a:t>
            </a:r>
            <a:r>
              <a:rPr lang="de-DE" dirty="0">
                <a:solidFill>
                  <a:srgbClr val="003366"/>
                </a:solidFill>
              </a:rPr>
              <a:t>, </a:t>
            </a:r>
            <a:r>
              <a:rPr lang="de-DE" b="1" dirty="0">
                <a:solidFill>
                  <a:srgbClr val="003366"/>
                </a:solidFill>
              </a:rPr>
              <a:t>generalisiertes</a:t>
            </a:r>
            <a:r>
              <a:rPr lang="de-DE" dirty="0">
                <a:solidFill>
                  <a:srgbClr val="003366"/>
                </a:solidFill>
              </a:rPr>
              <a:t> und </a:t>
            </a:r>
            <a:r>
              <a:rPr lang="de-DE" b="1" dirty="0">
                <a:solidFill>
                  <a:srgbClr val="003366"/>
                </a:solidFill>
              </a:rPr>
              <a:t>in-</a:t>
            </a:r>
            <a:r>
              <a:rPr lang="de-DE" b="1" dirty="0" err="1">
                <a:solidFill>
                  <a:srgbClr val="003366"/>
                </a:solidFill>
              </a:rPr>
              <a:t>haltlich</a:t>
            </a:r>
            <a:r>
              <a:rPr lang="de-DE" b="1" dirty="0">
                <a:solidFill>
                  <a:srgbClr val="003366"/>
                </a:solidFill>
              </a:rPr>
              <a:t> begrenztes Modell räumlicher Informationen</a:t>
            </a:r>
            <a:r>
              <a:rPr lang="de-DE" dirty="0">
                <a:solidFill>
                  <a:srgbClr val="003366"/>
                </a:solidFill>
              </a:rPr>
              <a:t>.</a:t>
            </a:r>
          </a:p>
          <a:p>
            <a:pPr marL="1588">
              <a:spcAft>
                <a:spcPct val="30000"/>
              </a:spcAft>
            </a:pPr>
            <a:r>
              <a:rPr lang="de-DE" sz="1400" dirty="0">
                <a:solidFill>
                  <a:srgbClr val="003366"/>
                </a:solidFill>
              </a:rPr>
              <a:t>(aus </a:t>
            </a:r>
            <a:r>
              <a:rPr lang="de-DE" sz="1400" dirty="0" err="1">
                <a:solidFill>
                  <a:srgbClr val="003366"/>
                </a:solidFill>
              </a:rPr>
              <a:t>Hüttermann</a:t>
            </a:r>
            <a:r>
              <a:rPr lang="de-DE" sz="1400" dirty="0">
                <a:solidFill>
                  <a:srgbClr val="003366"/>
                </a:solidFill>
              </a:rPr>
              <a:t> &amp; Schröder 2002, S. 16)</a:t>
            </a:r>
          </a:p>
        </p:txBody>
      </p:sp>
    </p:spTree>
    <p:extLst>
      <p:ext uri="{BB962C8B-B14F-4D97-AF65-F5344CB8AC3E}">
        <p14:creationId xmlns:p14="http://schemas.microsoft.com/office/powerpoint/2010/main" val="1233880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(1) Einführung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Was ist eine Karte?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10" name="Grafik 4">
            <a:extLst>
              <a:ext uri="{FF2B5EF4-FFF2-40B4-BE49-F238E27FC236}">
                <a16:creationId xmlns:a16="http://schemas.microsoft.com/office/drawing/2014/main" id="{053A0756-7235-4AF9-B009-577EAE8FEF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4009" y="1104697"/>
            <a:ext cx="7380293" cy="50766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feld 1">
            <a:extLst>
              <a:ext uri="{FF2B5EF4-FFF2-40B4-BE49-F238E27FC236}">
                <a16:creationId xmlns:a16="http://schemas.microsoft.com/office/drawing/2014/main" id="{1780E38B-A99A-43DD-8ABB-6687A7738001}"/>
              </a:ext>
            </a:extLst>
          </p:cNvPr>
          <p:cNvSpPr txBox="1"/>
          <p:nvPr/>
        </p:nvSpPr>
        <p:spPr>
          <a:xfrm>
            <a:off x="274320" y="6396335"/>
            <a:ext cx="3617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(aus Vorlesung Kartographie WS13/14 Stefan Harnischmacher; aus Diercke International Atlas)</a:t>
            </a:r>
          </a:p>
        </p:txBody>
      </p:sp>
      <p:sp>
        <p:nvSpPr>
          <p:cNvPr id="12" name="Textfeld 7">
            <a:extLst>
              <a:ext uri="{FF2B5EF4-FFF2-40B4-BE49-F238E27FC236}">
                <a16:creationId xmlns:a16="http://schemas.microsoft.com/office/drawing/2014/main" id="{D7B72E1D-489A-4094-A215-BDC7CFF34BCD}"/>
              </a:ext>
            </a:extLst>
          </p:cNvPr>
          <p:cNvSpPr txBox="1"/>
          <p:nvPr/>
        </p:nvSpPr>
        <p:spPr>
          <a:xfrm>
            <a:off x="785946" y="1893590"/>
            <a:ext cx="1968701" cy="1077218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3366"/>
                </a:solidFill>
              </a:rPr>
              <a:t>Auswahl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stofflich: Sprachen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räumlich: Europa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zeitlich: heute </a:t>
            </a:r>
          </a:p>
        </p:txBody>
      </p:sp>
      <p:sp>
        <p:nvSpPr>
          <p:cNvPr id="13" name="Textfeld 19">
            <a:extLst>
              <a:ext uri="{FF2B5EF4-FFF2-40B4-BE49-F238E27FC236}">
                <a16:creationId xmlns:a16="http://schemas.microsoft.com/office/drawing/2014/main" id="{33E619CD-2DD6-4ED5-AEFC-08844C137123}"/>
              </a:ext>
            </a:extLst>
          </p:cNvPr>
          <p:cNvSpPr txBox="1"/>
          <p:nvPr/>
        </p:nvSpPr>
        <p:spPr>
          <a:xfrm>
            <a:off x="4420654" y="1689811"/>
            <a:ext cx="1968701" cy="830997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3366"/>
                </a:solidFill>
              </a:rPr>
              <a:t>Klassifizierung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qualitativ: Sprachstämme</a:t>
            </a:r>
          </a:p>
        </p:txBody>
      </p:sp>
      <p:sp>
        <p:nvSpPr>
          <p:cNvPr id="14" name="Textfeld 20">
            <a:extLst>
              <a:ext uri="{FF2B5EF4-FFF2-40B4-BE49-F238E27FC236}">
                <a16:creationId xmlns:a16="http://schemas.microsoft.com/office/drawing/2014/main" id="{F9D1146A-2F45-4A01-A34C-2B56E6B170DA}"/>
              </a:ext>
            </a:extLst>
          </p:cNvPr>
          <p:cNvSpPr txBox="1"/>
          <p:nvPr/>
        </p:nvSpPr>
        <p:spPr>
          <a:xfrm>
            <a:off x="785946" y="4756589"/>
            <a:ext cx="2118410" cy="830997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3366"/>
                </a:solidFill>
              </a:rPr>
              <a:t>Vereinfachung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z.B. Länderumrisse,</a:t>
            </a:r>
            <a:br>
              <a:rPr lang="de-DE" sz="1600" dirty="0">
                <a:solidFill>
                  <a:srgbClr val="003366"/>
                </a:solidFill>
              </a:rPr>
            </a:br>
            <a:r>
              <a:rPr lang="de-DE" sz="1600" dirty="0">
                <a:solidFill>
                  <a:srgbClr val="003366"/>
                </a:solidFill>
              </a:rPr>
              <a:t>Küstenlinien, Seen</a:t>
            </a:r>
          </a:p>
        </p:txBody>
      </p:sp>
      <p:sp>
        <p:nvSpPr>
          <p:cNvPr id="15" name="Textfeld 21">
            <a:extLst>
              <a:ext uri="{FF2B5EF4-FFF2-40B4-BE49-F238E27FC236}">
                <a16:creationId xmlns:a16="http://schemas.microsoft.com/office/drawing/2014/main" id="{AD1C60CE-578B-419F-8207-9722AF54F063}"/>
              </a:ext>
            </a:extLst>
          </p:cNvPr>
          <p:cNvSpPr txBox="1"/>
          <p:nvPr/>
        </p:nvSpPr>
        <p:spPr>
          <a:xfrm>
            <a:off x="4224155" y="5295198"/>
            <a:ext cx="2009088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3366"/>
                </a:solidFill>
              </a:rPr>
              <a:t>Symbolisierung</a:t>
            </a:r>
          </a:p>
          <a:p>
            <a:pPr algn="ctr"/>
            <a:r>
              <a:rPr lang="de-DE" sz="1600" dirty="0">
                <a:solidFill>
                  <a:srgbClr val="003366"/>
                </a:solidFill>
              </a:rPr>
              <a:t>z.B. Flächenfarben</a:t>
            </a:r>
          </a:p>
        </p:txBody>
      </p:sp>
    </p:spTree>
    <p:extLst>
      <p:ext uri="{BB962C8B-B14F-4D97-AF65-F5344CB8AC3E}">
        <p14:creationId xmlns:p14="http://schemas.microsoft.com/office/powerpoint/2010/main" val="242462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(1) Einführung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1" name="Textfeld 1">
            <a:extLst>
              <a:ext uri="{FF2B5EF4-FFF2-40B4-BE49-F238E27FC236}">
                <a16:creationId xmlns:a16="http://schemas.microsoft.com/office/drawing/2014/main" id="{1780E38B-A99A-43DD-8ABB-6687A7738001}"/>
              </a:ext>
            </a:extLst>
          </p:cNvPr>
          <p:cNvSpPr txBox="1"/>
          <p:nvPr/>
        </p:nvSpPr>
        <p:spPr>
          <a:xfrm>
            <a:off x="274320" y="6396335"/>
            <a:ext cx="3617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(Verändert nach Vorlesung Kartographie WS13/14 Stefan Harnischmacher)</a:t>
            </a:r>
          </a:p>
        </p:txBody>
      </p:sp>
      <p:grpSp>
        <p:nvGrpSpPr>
          <p:cNvPr id="18" name="Gruppieren 7">
            <a:extLst>
              <a:ext uri="{FF2B5EF4-FFF2-40B4-BE49-F238E27FC236}">
                <a16:creationId xmlns:a16="http://schemas.microsoft.com/office/drawing/2014/main" id="{017F8596-94C9-41E6-A4AA-7B5A593F27D6}"/>
              </a:ext>
            </a:extLst>
          </p:cNvPr>
          <p:cNvGrpSpPr/>
          <p:nvPr/>
        </p:nvGrpSpPr>
        <p:grpSpPr>
          <a:xfrm>
            <a:off x="446063" y="3509183"/>
            <a:ext cx="8507413" cy="1421381"/>
            <a:chOff x="457200" y="3937147"/>
            <a:chExt cx="8507413" cy="1421381"/>
          </a:xfrm>
        </p:grpSpPr>
        <p:grpSp>
          <p:nvGrpSpPr>
            <p:cNvPr id="19" name="Gruppieren 55">
              <a:extLst>
                <a:ext uri="{FF2B5EF4-FFF2-40B4-BE49-F238E27FC236}">
                  <a16:creationId xmlns:a16="http://schemas.microsoft.com/office/drawing/2014/main" id="{9855EEBA-DE8A-4A91-B4B3-65757A5D9236}"/>
                </a:ext>
              </a:extLst>
            </p:cNvPr>
            <p:cNvGrpSpPr/>
            <p:nvPr/>
          </p:nvGrpSpPr>
          <p:grpSpPr>
            <a:xfrm>
              <a:off x="457200" y="4985319"/>
              <a:ext cx="8507413" cy="373209"/>
              <a:chOff x="457200" y="4543626"/>
              <a:chExt cx="8507413" cy="373209"/>
            </a:xfrm>
          </p:grpSpPr>
          <p:sp>
            <p:nvSpPr>
              <p:cNvPr id="21" name="Text Box 10">
                <a:extLst>
                  <a:ext uri="{FF2B5EF4-FFF2-40B4-BE49-F238E27FC236}">
                    <a16:creationId xmlns:a16="http://schemas.microsoft.com/office/drawing/2014/main" id="{06AB6E67-57ED-4C34-ABC8-2FB631F65E0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7200" y="4547503"/>
                <a:ext cx="1945508" cy="36933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 marL="185738" indent="-9525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1062038" indent="-34290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584325" indent="-3429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2106613" indent="-3429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628900" indent="-3429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30861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35433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40005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44577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marL="9525" algn="ctr">
                  <a:spcAft>
                    <a:spcPct val="30000"/>
                  </a:spcAft>
                </a:pPr>
                <a:r>
                  <a:rPr lang="de-DE" b="1" dirty="0">
                    <a:solidFill>
                      <a:srgbClr val="003366"/>
                    </a:solidFill>
                  </a:rPr>
                  <a:t>Auswahl</a:t>
                </a:r>
                <a:endParaRPr lang="de-DE" sz="1400" dirty="0">
                  <a:solidFill>
                    <a:srgbClr val="003366"/>
                  </a:solidFill>
                </a:endParaRPr>
              </a:p>
            </p:txBody>
          </p:sp>
          <p:sp>
            <p:nvSpPr>
              <p:cNvPr id="22" name="Text Box 10">
                <a:extLst>
                  <a:ext uri="{FF2B5EF4-FFF2-40B4-BE49-F238E27FC236}">
                    <a16:creationId xmlns:a16="http://schemas.microsoft.com/office/drawing/2014/main" id="{4A2973E9-FCAC-4A1A-BF2E-B4C46492AC2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44502" y="4547503"/>
                <a:ext cx="1945508" cy="36933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 marL="185738" indent="-9525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1062038" indent="-34290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584325" indent="-3429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2106613" indent="-3429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628900" indent="-3429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30861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35433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40005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44577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marL="9525" algn="ctr">
                  <a:spcAft>
                    <a:spcPct val="30000"/>
                  </a:spcAft>
                </a:pPr>
                <a:r>
                  <a:rPr lang="de-DE" b="1" dirty="0">
                    <a:solidFill>
                      <a:srgbClr val="003366"/>
                    </a:solidFill>
                  </a:rPr>
                  <a:t>Klassifizierung</a:t>
                </a:r>
                <a:endParaRPr lang="de-DE" sz="1400" dirty="0">
                  <a:solidFill>
                    <a:srgbClr val="003366"/>
                  </a:solidFill>
                </a:endParaRPr>
              </a:p>
            </p:txBody>
          </p:sp>
          <p:sp>
            <p:nvSpPr>
              <p:cNvPr id="23" name="Text Box 10">
                <a:extLst>
                  <a:ext uri="{FF2B5EF4-FFF2-40B4-BE49-F238E27FC236}">
                    <a16:creationId xmlns:a16="http://schemas.microsoft.com/office/drawing/2014/main" id="{292AB420-4E96-479A-8C85-E3680530049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31804" y="4543626"/>
                <a:ext cx="1945508" cy="36933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 marL="185738" indent="-9525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1062038" indent="-34290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584325" indent="-3429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2106613" indent="-3429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628900" indent="-3429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30861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35433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40005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44577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marL="9525" algn="ctr">
                  <a:spcAft>
                    <a:spcPct val="30000"/>
                  </a:spcAft>
                </a:pPr>
                <a:r>
                  <a:rPr lang="de-DE" b="1" dirty="0">
                    <a:solidFill>
                      <a:srgbClr val="003366"/>
                    </a:solidFill>
                  </a:rPr>
                  <a:t>Vereinfachung</a:t>
                </a:r>
                <a:endParaRPr lang="de-DE" sz="1400" dirty="0">
                  <a:solidFill>
                    <a:srgbClr val="003366"/>
                  </a:solidFill>
                </a:endParaRPr>
              </a:p>
            </p:txBody>
          </p:sp>
          <p:sp>
            <p:nvSpPr>
              <p:cNvPr id="24" name="Text Box 10">
                <a:extLst>
                  <a:ext uri="{FF2B5EF4-FFF2-40B4-BE49-F238E27FC236}">
                    <a16:creationId xmlns:a16="http://schemas.microsoft.com/office/drawing/2014/main" id="{6B2A4895-BFB7-4157-A054-71A79AA2179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019105" y="4543626"/>
                <a:ext cx="1945508" cy="36933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 marL="185738" indent="-9525"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1062038" indent="-34290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584325" indent="-3429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2106613" indent="-3429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628900" indent="-3429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30861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35433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40005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4457700" indent="-3429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marL="9525" algn="ctr">
                  <a:spcAft>
                    <a:spcPct val="30000"/>
                  </a:spcAft>
                </a:pPr>
                <a:r>
                  <a:rPr lang="de-DE" b="1" dirty="0">
                    <a:solidFill>
                      <a:srgbClr val="003366"/>
                    </a:solidFill>
                  </a:rPr>
                  <a:t>Symbolisierung</a:t>
                </a:r>
                <a:endParaRPr lang="de-DE" sz="1400" dirty="0">
                  <a:solidFill>
                    <a:srgbClr val="003366"/>
                  </a:solidFill>
                </a:endParaRPr>
              </a:p>
            </p:txBody>
          </p:sp>
        </p:grpSp>
        <p:sp>
          <p:nvSpPr>
            <p:cNvPr id="20" name="Pfeil nach unten 59">
              <a:extLst>
                <a:ext uri="{FF2B5EF4-FFF2-40B4-BE49-F238E27FC236}">
                  <a16:creationId xmlns:a16="http://schemas.microsoft.com/office/drawing/2014/main" id="{ECDF84B8-B807-4B3F-AB26-0F072803CFDB}"/>
                </a:ext>
              </a:extLst>
            </p:cNvPr>
            <p:cNvSpPr/>
            <p:nvPr/>
          </p:nvSpPr>
          <p:spPr>
            <a:xfrm>
              <a:off x="4341979" y="3937147"/>
              <a:ext cx="737849" cy="820830"/>
            </a:xfrm>
            <a:prstGeom prst="downArrow">
              <a:avLst/>
            </a:prstGeom>
            <a:solidFill>
              <a:schemeClr val="bg1"/>
            </a:solidFill>
            <a:ln>
              <a:solidFill>
                <a:srgbClr val="0033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5" name="Textfeld 1">
            <a:extLst>
              <a:ext uri="{FF2B5EF4-FFF2-40B4-BE49-F238E27FC236}">
                <a16:creationId xmlns:a16="http://schemas.microsoft.com/office/drawing/2014/main" id="{9C8CB240-5D30-4DD5-90C7-EDF820170873}"/>
              </a:ext>
            </a:extLst>
          </p:cNvPr>
          <p:cNvSpPr txBox="1"/>
          <p:nvPr/>
        </p:nvSpPr>
        <p:spPr>
          <a:xfrm>
            <a:off x="897934" y="4929784"/>
            <a:ext cx="1056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rgbClr val="003366"/>
                </a:solidFill>
              </a:rPr>
              <a:t>stofflich</a:t>
            </a:r>
          </a:p>
          <a:p>
            <a:pPr algn="ctr"/>
            <a:r>
              <a:rPr lang="de-DE" dirty="0">
                <a:solidFill>
                  <a:srgbClr val="003366"/>
                </a:solidFill>
              </a:rPr>
              <a:t>räumlich</a:t>
            </a:r>
          </a:p>
          <a:p>
            <a:pPr algn="ctr"/>
            <a:r>
              <a:rPr lang="de-DE" dirty="0">
                <a:solidFill>
                  <a:srgbClr val="003366"/>
                </a:solidFill>
              </a:rPr>
              <a:t>zeitlich</a:t>
            </a:r>
          </a:p>
        </p:txBody>
      </p:sp>
      <p:sp>
        <p:nvSpPr>
          <p:cNvPr id="26" name="Textfeld 14">
            <a:extLst>
              <a:ext uri="{FF2B5EF4-FFF2-40B4-BE49-F238E27FC236}">
                <a16:creationId xmlns:a16="http://schemas.microsoft.com/office/drawing/2014/main" id="{BA6DFA01-2367-405D-BF7F-5791697C1D98}"/>
              </a:ext>
            </a:extLst>
          </p:cNvPr>
          <p:cNvSpPr txBox="1"/>
          <p:nvPr/>
        </p:nvSpPr>
        <p:spPr>
          <a:xfrm>
            <a:off x="2995468" y="4929786"/>
            <a:ext cx="1236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rgbClr val="003366"/>
                </a:solidFill>
              </a:rPr>
              <a:t>qualitativ</a:t>
            </a:r>
          </a:p>
          <a:p>
            <a:pPr algn="ctr"/>
            <a:r>
              <a:rPr lang="de-DE" dirty="0">
                <a:solidFill>
                  <a:srgbClr val="003366"/>
                </a:solidFill>
              </a:rPr>
              <a:t>quantitativ</a:t>
            </a:r>
          </a:p>
        </p:txBody>
      </p:sp>
      <p:pic>
        <p:nvPicPr>
          <p:cNvPr id="27" name="Grafik 2">
            <a:extLst>
              <a:ext uri="{FF2B5EF4-FFF2-40B4-BE49-F238E27FC236}">
                <a16:creationId xmlns:a16="http://schemas.microsoft.com/office/drawing/2014/main" id="{A097C95D-2D52-46B3-B2EB-458DF5F4DD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521" y="5015914"/>
            <a:ext cx="1980357" cy="991000"/>
          </a:xfrm>
          <a:prstGeom prst="rect">
            <a:avLst/>
          </a:prstGeom>
        </p:spPr>
      </p:pic>
      <p:pic>
        <p:nvPicPr>
          <p:cNvPr id="28" name="Grafik 3">
            <a:extLst>
              <a:ext uri="{FF2B5EF4-FFF2-40B4-BE49-F238E27FC236}">
                <a16:creationId xmlns:a16="http://schemas.microsoft.com/office/drawing/2014/main" id="{92616A2E-C2CA-4939-BA7E-4CB129AF11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85" b="43961"/>
          <a:stretch/>
        </p:blipFill>
        <p:spPr>
          <a:xfrm>
            <a:off x="7015435" y="5115932"/>
            <a:ext cx="1941838" cy="790964"/>
          </a:xfrm>
          <a:prstGeom prst="rect">
            <a:avLst/>
          </a:prstGeom>
        </p:spPr>
      </p:pic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Was ist in jeder Karte </a:t>
            </a:r>
            <a:r>
              <a:rPr lang="de-DE" b="1" u="sng" dirty="0">
                <a:solidFill>
                  <a:srgbClr val="C00000"/>
                </a:solidFill>
              </a:rPr>
              <a:t>unbedingt</a:t>
            </a:r>
            <a:r>
              <a:rPr lang="de-DE" b="1" dirty="0">
                <a:solidFill>
                  <a:srgbClr val="C00000"/>
                </a:solidFill>
              </a:rPr>
              <a:t>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33" name="Text Box 4">
            <a:extLst>
              <a:ext uri="{FF2B5EF4-FFF2-40B4-BE49-F238E27FC236}">
                <a16:creationId xmlns:a16="http://schemas.microsoft.com/office/drawing/2014/main" id="{13FA3FD6-07D1-4967-B4D7-D70333E1F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Lesbarkeit und Übersichtlichkeit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Welche Informationen sollen im Fokus stehen / sollen dargestellt werden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Welche Informationen sind nicht relevant?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				         </a:t>
            </a:r>
            <a:r>
              <a:rPr lang="de-DE" b="1" dirty="0">
                <a:solidFill>
                  <a:srgbClr val="003366"/>
                </a:solidFill>
              </a:rPr>
              <a:t>Generalisierung</a:t>
            </a:r>
          </a:p>
        </p:txBody>
      </p:sp>
    </p:spTree>
    <p:extLst>
      <p:ext uri="{BB962C8B-B14F-4D97-AF65-F5344CB8AC3E}">
        <p14:creationId xmlns:p14="http://schemas.microsoft.com/office/powerpoint/2010/main" val="1819153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3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(1) Einführung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Was sollte in jeder Karte vorhanden sein?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33" name="Text Box 4">
            <a:extLst>
              <a:ext uri="{FF2B5EF4-FFF2-40B4-BE49-F238E27FC236}">
                <a16:creationId xmlns:a16="http://schemas.microsoft.com/office/drawing/2014/main" id="{13FA3FD6-07D1-4967-B4D7-D70333E1F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1089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Maßstab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Klassisch als Leiste, Angabe des Maßstab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1:1 </a:t>
            </a:r>
            <a:r>
              <a:rPr lang="de-DE" dirty="0" err="1">
                <a:solidFill>
                  <a:srgbClr val="003366"/>
                </a:solidFill>
              </a:rPr>
              <a:t>mio</a:t>
            </a:r>
            <a:r>
              <a:rPr lang="de-DE" dirty="0">
                <a:solidFill>
                  <a:srgbClr val="003366"/>
                </a:solidFill>
              </a:rPr>
              <a:t>)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30" name="Text Box 4">
            <a:extLst>
              <a:ext uri="{FF2B5EF4-FFF2-40B4-BE49-F238E27FC236}">
                <a16:creationId xmlns:a16="http://schemas.microsoft.com/office/drawing/2014/main" id="{D5F73003-F1BC-4E1B-A3EA-5759AEF0D6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2144941"/>
            <a:ext cx="8507413" cy="2280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Legende – mit eindeutigen Erklärungen der Symbole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Alle Symbole (die im Fokus stehen) müssen/sollten erläutert werden und dargestellt werden!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bei einer Klassifizierung: Alle Symbole der Klassen müssen/sollten dargestellt werden)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Nicht jeder verwendete Layer muss dokumentiert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Umriss der Länder, wenn eindeutig erkennbar ist, das es sich um Länder handelt)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31" name="Text Box 4">
            <a:extLst>
              <a:ext uri="{FF2B5EF4-FFF2-40B4-BE49-F238E27FC236}">
                <a16:creationId xmlns:a16="http://schemas.microsoft.com/office/drawing/2014/main" id="{2848EDAF-9D06-40F1-B2B2-CFE0D1C58A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081200"/>
            <a:ext cx="8507413" cy="1809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Angaben zu Projektion, Datengrundlage und Autor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Angabe der Projektion (EPSG oder ausgeschrieben)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Datengrundlage: An sich alle Quellen!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Autor und Datum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095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0" grpId="0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 err="1"/>
              <a:t>Qgis</a:t>
            </a:r>
            <a:r>
              <a:rPr lang="de-DE" sz="2000" dirty="0"/>
              <a:t> Workshop – </a:t>
            </a:r>
            <a:r>
              <a:rPr lang="de-DE" sz="2000" b="1" dirty="0"/>
              <a:t>(1) Einführung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Was sollte in jeder Karte vorhanden sein?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2" name="Grafik 4">
            <a:extLst>
              <a:ext uri="{FF2B5EF4-FFF2-40B4-BE49-F238E27FC236}">
                <a16:creationId xmlns:a16="http://schemas.microsoft.com/office/drawing/2014/main" id="{49D862E0-87CC-4D40-B3E0-5EA34337B3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1987" y="1096965"/>
            <a:ext cx="7380293" cy="50766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2072C8-970F-40B6-9809-517EC6151DBB}"/>
              </a:ext>
            </a:extLst>
          </p:cNvPr>
          <p:cNvSpPr txBox="1"/>
          <p:nvPr/>
        </p:nvSpPr>
        <p:spPr>
          <a:xfrm>
            <a:off x="6539789" y="672998"/>
            <a:ext cx="2424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Maßstab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AB05248-BA6B-4280-914E-C7FD0BC3FA8A}"/>
              </a:ext>
            </a:extLst>
          </p:cNvPr>
          <p:cNvCxnSpPr>
            <a:cxnSpLocks/>
          </p:cNvCxnSpPr>
          <p:nvPr/>
        </p:nvCxnSpPr>
        <p:spPr>
          <a:xfrm flipH="1">
            <a:off x="5647334" y="2553005"/>
            <a:ext cx="1294791" cy="73152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BFE1D2F-3C32-4327-894D-2DE32CA2596D}"/>
              </a:ext>
            </a:extLst>
          </p:cNvPr>
          <p:cNvCxnSpPr>
            <a:cxnSpLocks/>
          </p:cNvCxnSpPr>
          <p:nvPr/>
        </p:nvCxnSpPr>
        <p:spPr>
          <a:xfrm flipH="1">
            <a:off x="6539789" y="3072118"/>
            <a:ext cx="380019" cy="1946109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5C0EB66-2187-49A4-A3EE-5215BAA63B0C}"/>
              </a:ext>
            </a:extLst>
          </p:cNvPr>
          <p:cNvCxnSpPr>
            <a:cxnSpLocks/>
          </p:cNvCxnSpPr>
          <p:nvPr/>
        </p:nvCxnSpPr>
        <p:spPr>
          <a:xfrm flipH="1">
            <a:off x="4769510" y="2919718"/>
            <a:ext cx="2139140" cy="34981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723F431-FDE9-4CB3-8389-E4F0C07B8A6C}"/>
              </a:ext>
            </a:extLst>
          </p:cNvPr>
          <p:cNvCxnSpPr>
            <a:cxnSpLocks/>
          </p:cNvCxnSpPr>
          <p:nvPr/>
        </p:nvCxnSpPr>
        <p:spPr>
          <a:xfrm flipH="1">
            <a:off x="4397179" y="2363103"/>
            <a:ext cx="2489154" cy="2729179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2CD962-B2DF-4CFE-A488-F1198CF0BC15}"/>
              </a:ext>
            </a:extLst>
          </p:cNvPr>
          <p:cNvCxnSpPr>
            <a:cxnSpLocks/>
          </p:cNvCxnSpPr>
          <p:nvPr/>
        </p:nvCxnSpPr>
        <p:spPr>
          <a:xfrm flipH="1">
            <a:off x="4710908" y="2111998"/>
            <a:ext cx="2175426" cy="3272942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18F800A-A12C-40A9-886E-1F23C361B4BB}"/>
              </a:ext>
            </a:extLst>
          </p:cNvPr>
          <p:cNvCxnSpPr>
            <a:cxnSpLocks/>
          </p:cNvCxnSpPr>
          <p:nvPr/>
        </p:nvCxnSpPr>
        <p:spPr>
          <a:xfrm flipH="1">
            <a:off x="2918765" y="1971270"/>
            <a:ext cx="3940665" cy="2392039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86B2B35-0D3C-4B3F-B7E7-3309207F0085}"/>
              </a:ext>
            </a:extLst>
          </p:cNvPr>
          <p:cNvCxnSpPr>
            <a:cxnSpLocks/>
          </p:cNvCxnSpPr>
          <p:nvPr/>
        </p:nvCxnSpPr>
        <p:spPr>
          <a:xfrm flipH="1">
            <a:off x="3672230" y="1560191"/>
            <a:ext cx="3206230" cy="2091047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91F872A-425B-4FEF-AED7-DD4EBEA4D053}"/>
              </a:ext>
            </a:extLst>
          </p:cNvPr>
          <p:cNvSpPr txBox="1"/>
          <p:nvPr/>
        </p:nvSpPr>
        <p:spPr>
          <a:xfrm>
            <a:off x="5535832" y="2392568"/>
            <a:ext cx="2424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Legende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3A11A3-1B2C-469B-8032-478E013F07CC}"/>
              </a:ext>
            </a:extLst>
          </p:cNvPr>
          <p:cNvSpPr txBox="1"/>
          <p:nvPr/>
        </p:nvSpPr>
        <p:spPr>
          <a:xfrm>
            <a:off x="5641756" y="1323316"/>
            <a:ext cx="2424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Autor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C9A5A76-D134-4694-A9A9-B1295FE4116B}"/>
              </a:ext>
            </a:extLst>
          </p:cNvPr>
          <p:cNvSpPr txBox="1"/>
          <p:nvPr/>
        </p:nvSpPr>
        <p:spPr>
          <a:xfrm>
            <a:off x="870672" y="1817451"/>
            <a:ext cx="24248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Keine Projektion</a:t>
            </a:r>
          </a:p>
          <a:p>
            <a:r>
              <a:rPr lang="de-DE" dirty="0"/>
              <a:t>Vermutlich da ersichtlich ist, dass es Europa ist</a:t>
            </a:r>
          </a:p>
        </p:txBody>
      </p:sp>
    </p:spTree>
    <p:extLst>
      <p:ext uri="{BB962C8B-B14F-4D97-AF65-F5344CB8AC3E}">
        <p14:creationId xmlns:p14="http://schemas.microsoft.com/office/powerpoint/2010/main" val="71732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27" grpId="0"/>
      <p:bldP spid="28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420</Words>
  <Application>Microsoft Office PowerPoint</Application>
  <PresentationFormat>On-screen Show (4:3)</PresentationFormat>
  <Paragraphs>65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09_germanistik</vt:lpstr>
      <vt:lpstr>Image</vt:lpstr>
      <vt:lpstr>Einführung in Qgis Workshop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13</cp:revision>
  <dcterms:created xsi:type="dcterms:W3CDTF">2022-02-21T14:57:57Z</dcterms:created>
  <dcterms:modified xsi:type="dcterms:W3CDTF">2022-02-21T21:13:06Z</dcterms:modified>
</cp:coreProperties>
</file>

<file path=docProps/thumbnail.jpeg>
</file>